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75" r:id="rId4"/>
    <p:sldId id="258" r:id="rId5"/>
    <p:sldId id="265" r:id="rId6"/>
    <p:sldId id="277" r:id="rId7"/>
    <p:sldId id="276" r:id="rId8"/>
    <p:sldId id="281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DE6C4D-9C6F-4E68-B256-2F480879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1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9273E-D364-4595-9F38-BE1748E5F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2"/>
            <a:ext cx="5529551" cy="6852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413E8-2DC4-46E5-88F7-938D84E8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863600"/>
            <a:ext cx="3932237" cy="1591733"/>
          </a:xfrm>
        </p:spPr>
        <p:txBody>
          <a:bodyPr anchor="b">
            <a:noAutofit/>
          </a:bodyPr>
          <a:lstStyle>
            <a:lvl1pPr>
              <a:defRPr lang="en-US" sz="4400" b="0" i="0" kern="1200" baseline="0" dirty="0">
                <a:solidFill>
                  <a:schemeClr val="bg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A0440-AF99-404B-9C4D-42D128EC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654" y="992187"/>
            <a:ext cx="598989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07D28-DEE9-4BCF-A433-22AED0F38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188" y="2590800"/>
            <a:ext cx="3932237" cy="2810933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E4DA9-4D04-4360-BD35-23B21C99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6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9273E-D364-4595-9F38-BE1748E5F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449" y="5502"/>
            <a:ext cx="5529551" cy="6852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413E8-2DC4-46E5-88F7-938D84E8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1518" y="1062383"/>
            <a:ext cx="3932237" cy="1591733"/>
          </a:xfrm>
        </p:spPr>
        <p:txBody>
          <a:bodyPr anchor="b">
            <a:noAutofit/>
          </a:bodyPr>
          <a:lstStyle>
            <a:lvl1pPr>
              <a:defRPr lang="en-US" sz="4400" b="0" i="0" kern="1200" baseline="0" dirty="0">
                <a:solidFill>
                  <a:schemeClr val="bg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A0440-AF99-404B-9C4D-42D128EC6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062383"/>
            <a:ext cx="598989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07D28-DEE9-4BCF-A433-22AED0F38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1518" y="2789583"/>
            <a:ext cx="3932237" cy="2810933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E4DA9-4D04-4360-BD35-23B21C99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188" y="6296715"/>
            <a:ext cx="2743200" cy="365125"/>
          </a:xfrm>
        </p:spPr>
        <p:txBody>
          <a:bodyPr/>
          <a:lstStyle/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9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96AEF-4771-49E7-B6ED-A986D979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2"/>
            <a:ext cx="5529551" cy="68524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0BCE1-4D5E-4A5F-97F7-B826D145A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270" y="924339"/>
            <a:ext cx="6042506" cy="4765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26B8C-5748-4B8B-980D-CB747CFE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863601"/>
            <a:ext cx="3932237" cy="1567656"/>
          </a:xfrm>
        </p:spPr>
        <p:txBody>
          <a:bodyPr anchor="b">
            <a:normAutofit/>
          </a:bodyPr>
          <a:lstStyle>
            <a:lvl1pPr>
              <a:defRPr lang="en-US" sz="4400" b="0" i="0" kern="1200" baseline="0" dirty="0">
                <a:solidFill>
                  <a:schemeClr val="bg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99317-93AB-4E1A-B495-9BA27E955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188" y="2590799"/>
            <a:ext cx="3932237" cy="27770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6D589-703C-4B6B-9E58-D3AC875C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81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596AEF-4771-49E7-B6ED-A986D979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449" y="0"/>
            <a:ext cx="5529551" cy="68524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0BCE1-4D5E-4A5F-97F7-B826D145A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1062" y="833784"/>
            <a:ext cx="6085945" cy="4825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26B8C-5748-4B8B-980D-CB747CFE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127" y="833784"/>
            <a:ext cx="3932237" cy="1567656"/>
          </a:xfrm>
        </p:spPr>
        <p:txBody>
          <a:bodyPr anchor="b">
            <a:normAutofit/>
          </a:bodyPr>
          <a:lstStyle>
            <a:lvl1pPr>
              <a:defRPr lang="en-US" sz="4400" b="0" i="0" kern="1200" baseline="0" dirty="0">
                <a:solidFill>
                  <a:schemeClr val="bg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99317-93AB-4E1A-B495-9BA27E955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2127" y="2560982"/>
            <a:ext cx="3932237" cy="27770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6D589-703C-4B6B-9E58-D3AC875C6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062" y="6217203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D52ADE-4C76-47A7-AF05-5687DBAC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36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EE12B-BB4F-4513-904F-3C8B89CC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27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9DD28C-4C12-4FF6-879F-E9B00ED01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36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ED58EB-21DA-47CC-A2FE-5BFA50478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54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59DAA1-F4D5-483B-A41B-8B0D5212B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64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08AB8-4790-436A-9258-D41A4422D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DFC536-FE0B-49C4-84A9-17CDC3258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681C9-4A90-42B3-852E-2AB0DC12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ill Sans Nova" panose="020B06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FA05-E5A9-4CEF-AFE9-27312619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6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0A8590-E16C-45F0-9098-06EF3B8C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0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996E5-A0FA-4B12-B23D-BFCDD2503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795F4-BDDF-4EFD-ACBC-5EDD45FB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2" y="1049866"/>
            <a:ext cx="10100733" cy="1114955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D419-95DA-4390-9175-5BBB325B2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320524"/>
            <a:ext cx="10100733" cy="3659989"/>
          </a:xfrm>
        </p:spPr>
        <p:txBody>
          <a:bodyPr/>
          <a:lstStyle>
            <a:lvl1pPr>
              <a:lnSpc>
                <a:spcPct val="110000"/>
              </a:lnSpc>
              <a:defRPr>
                <a:latin typeface="+mj-lt"/>
              </a:defRPr>
            </a:lvl1pPr>
            <a:lvl2pPr>
              <a:lnSpc>
                <a:spcPct val="110000"/>
              </a:lnSpc>
              <a:defRPr>
                <a:latin typeface="+mj-lt"/>
              </a:defRPr>
            </a:lvl2pPr>
            <a:lvl3pPr>
              <a:lnSpc>
                <a:spcPct val="110000"/>
              </a:lnSpc>
              <a:defRPr>
                <a:latin typeface="+mj-lt"/>
              </a:defRPr>
            </a:lvl3pPr>
            <a:lvl4pPr>
              <a:lnSpc>
                <a:spcPct val="110000"/>
              </a:lnSpc>
              <a:defRPr>
                <a:latin typeface="+mj-lt"/>
              </a:defRPr>
            </a:lvl4pPr>
            <a:lvl5pPr>
              <a:lnSpc>
                <a:spcPct val="11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5F9-3B86-43E7-B373-8C2AAA8C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9040ED-D00F-47D8-B473-5AB7124AC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BDB75-6360-4331-A8D6-101E7C8F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1186923"/>
            <a:ext cx="10270066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D010-3BCB-4E5E-B758-B07A47C26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3733" y="2649010"/>
            <a:ext cx="5060613" cy="327765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5F8A-D888-4AE4-91FA-204E80C7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186" y="2649010"/>
            <a:ext cx="5060613" cy="327765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C3E7C-8A24-4DCE-8C28-D31DE757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EF98EE-2555-46C5-AFFD-048F73E0F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6BDB75-6360-4331-A8D6-101E7C8F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1186923"/>
            <a:ext cx="10270066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5D010-3BCB-4E5E-B758-B07A47C26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3733" y="2649010"/>
            <a:ext cx="5060613" cy="327765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5F8A-D888-4AE4-91FA-204E80C7C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186" y="2649010"/>
            <a:ext cx="5060613" cy="327765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C3E7C-8A24-4DCE-8C28-D31DE757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1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7328B2-A4D8-4E5C-9CE9-7649EADB4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503751-1F57-4853-A1DC-13B29C8D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89831"/>
            <a:ext cx="10287000" cy="1325563"/>
          </a:xfrm>
        </p:spPr>
        <p:txBody>
          <a:bodyPr>
            <a:normAutofit/>
          </a:bodyPr>
          <a:lstStyle>
            <a:lvl1pPr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65CA8-7745-4EE7-B2C2-FD756BBF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7A4A-1CF2-41FF-A786-6D99D8F30AAC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506F-DB79-4F50-A140-6A723B3D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AC1A6-1579-4D23-A193-F713CDA4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6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EE6411-E2DB-4752-B7E8-AA2F338B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503751-1F57-4853-A1DC-13B29C8DD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89831"/>
            <a:ext cx="10287000" cy="1325563"/>
          </a:xfrm>
        </p:spPr>
        <p:txBody>
          <a:bodyPr>
            <a:normAutofit/>
          </a:bodyPr>
          <a:lstStyle>
            <a:lvl1pPr>
              <a:defRPr lang="en-US" sz="4400" b="0" i="0" kern="1200" baseline="0" dirty="0">
                <a:solidFill>
                  <a:srgbClr val="132F61"/>
                </a:solidFill>
                <a:latin typeface="Goudy Old Style" panose="020205020503050203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65CA8-7745-4EE7-B2C2-FD756BBF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7A4A-1CF2-41FF-A786-6D99D8F30AAC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506F-DB79-4F50-A140-6A723B3D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AC1A6-1579-4D23-A193-F713CDA4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2682F9-5C2D-45E6-9CAA-AC93B42F1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62F9A-2CC8-446B-8F02-87356B53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7A4A-1CF2-41FF-A786-6D99D8F30AAC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2A3FC-3B91-49F3-9D72-D9C19077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75E3A-6C1E-4363-A9EF-CFD46CFD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C7094-6A9C-4556-A8B9-AE1C18408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62F9A-2CC8-446B-8F02-87356B53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7A4A-1CF2-41FF-A786-6D99D8F30AAC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2A3FC-3B91-49F3-9D72-D9C19077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75E3A-6C1E-4363-A9EF-CFD46CFD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6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BED1D-AB8C-4890-A72A-C6A12A04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C0688-F977-46AD-840C-E5E22AC9D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2768D-1007-400F-B8BE-1CF3A1FEB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07A4A-1CF2-41FF-A786-6D99D8F30AAC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1C5FB-D8BD-435F-A74D-AD78F22BE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978DA-B0AA-458F-9C9E-37F189047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7F936-192B-4827-A455-9AFC7641F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1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63EFAFA-C14E-4D53-AE64-312CCF9DB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831" y="813732"/>
            <a:ext cx="9144000" cy="3674378"/>
          </a:xfrm>
        </p:spPr>
        <p:txBody>
          <a:bodyPr/>
          <a:lstStyle/>
          <a:p>
            <a:r>
              <a:rPr lang="en-US" dirty="0"/>
              <a:t>South Country Quality Updates </a:t>
            </a:r>
            <a:r>
              <a:rPr lang="en-US" sz="4400" dirty="0"/>
              <a:t>Diabetes Performance </a:t>
            </a:r>
            <a:br>
              <a:rPr lang="en-US" sz="4400" dirty="0"/>
            </a:br>
            <a:r>
              <a:rPr lang="en-US" sz="4400" dirty="0"/>
              <a:t>Improvement Project</a:t>
            </a:r>
          </a:p>
        </p:txBody>
      </p:sp>
    </p:spTree>
    <p:extLst>
      <p:ext uri="{BB962C8B-B14F-4D97-AF65-F5344CB8AC3E}">
        <p14:creationId xmlns:p14="http://schemas.microsoft.com/office/powerpoint/2010/main" val="345112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CE4C-7A13-4AB5-B839-39BE78496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051" y="2010259"/>
            <a:ext cx="8945216" cy="1634089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2021-2023 (PIP) Performance   		Improvement Project</a:t>
            </a:r>
            <a:r>
              <a:rPr lang="en-US" dirty="0"/>
              <a:t>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C75F8-EE9B-444D-9983-CA945B8016DC}"/>
              </a:ext>
            </a:extLst>
          </p:cNvPr>
          <p:cNvSpPr txBox="1"/>
          <p:nvPr/>
        </p:nvSpPr>
        <p:spPr>
          <a:xfrm>
            <a:off x="2046914" y="3535291"/>
            <a:ext cx="91927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alifornian FB" panose="0207040306080B030204" pitchFamily="18" charset="0"/>
              </a:rPr>
              <a:t>Comprehensive Diabetic Care - requires a focus on Health Disparities- Products:  MSC+, SCC, AbilityCare, SingleCare &amp; SharedCare</a:t>
            </a:r>
          </a:p>
          <a:p>
            <a:endParaRPr lang="en-US" sz="2800" dirty="0">
              <a:latin typeface="Californian FB" panose="0207040306080B030204" pitchFamily="18" charset="0"/>
            </a:endParaRPr>
          </a:p>
          <a:p>
            <a:endParaRPr lang="en-US" sz="48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8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470814-7224-4E85-8CB6-A4DACF798536}"/>
              </a:ext>
            </a:extLst>
          </p:cNvPr>
          <p:cNvSpPr txBox="1"/>
          <p:nvPr/>
        </p:nvSpPr>
        <p:spPr>
          <a:xfrm>
            <a:off x="1314518" y="2252479"/>
            <a:ext cx="956296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South Country Health Alliance is working with the Minnesota Managed Care Organizations (MCOs) (“the Collaborative”)</a:t>
            </a:r>
          </a:p>
          <a:p>
            <a:endParaRPr 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Each participating MCO is supporting joint Collaborative interventions as well as individual MCO specific strategies</a:t>
            </a:r>
            <a:endParaRPr lang="en-US" sz="2800" b="1" dirty="0">
              <a:latin typeface="+mj-lt"/>
            </a:endParaRPr>
          </a:p>
          <a:p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8060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8707E3-76BE-4061-88C2-BFF9DEE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993" y="3179090"/>
            <a:ext cx="10100733" cy="11149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To decrease the health disparity gap in HEDIS® and/or process measures from 2021 thru 2023 by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>improving members self-management of their Diabetes for those members living in rural communities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>experiencing geographic health disparities in Minnesota such as:</a:t>
            </a:r>
            <a:br>
              <a:rPr lang="en-US" sz="3600" dirty="0">
                <a:solidFill>
                  <a:schemeClr val="tx1"/>
                </a:solidFill>
                <a:latin typeface="+mj-lt"/>
              </a:rPr>
            </a:br>
            <a:r>
              <a:rPr lang="en-US" sz="3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▪ Geographic isolation</a:t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> ▪ Limited access to healthcare specialists and subspecialists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582AE-2DA5-48EB-B988-CBCD25BCC3F4}"/>
              </a:ext>
            </a:extLst>
          </p:cNvPr>
          <p:cNvSpPr txBox="1"/>
          <p:nvPr/>
        </p:nvSpPr>
        <p:spPr>
          <a:xfrm>
            <a:off x="1174459" y="889233"/>
            <a:ext cx="7961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Goudy Old Style" panose="02020502050305020303" pitchFamily="18" charset="0"/>
              </a:rPr>
              <a:t>South Country‘s Diabetes Goal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8167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45BA-6C9B-4069-8EEB-FCCA6920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Interventions: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3A78E-8079-4717-9F65-DE1FB6448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164821"/>
            <a:ext cx="10100733" cy="430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Expanded the  current Be Active benefit to include SingleCare, SharedCare and MSC+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Facebook Posts each week in March educating about telehealth 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Spring Provider Newsletter article informing providers about the PIP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Diabetes Certificate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2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45BA-6C9B-4069-8EEB-FCCA6920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Interventions: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3A78E-8079-4717-9F65-DE1FB6448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2" y="2164821"/>
            <a:ext cx="10100733" cy="4305563"/>
          </a:xfrm>
        </p:spPr>
        <p:txBody>
          <a:bodyPr>
            <a:normAutofit/>
          </a:bodyPr>
          <a:lstStyle/>
          <a:p>
            <a:r>
              <a:rPr lang="en-US" dirty="0"/>
              <a:t>Statin letters sent to 231 members </a:t>
            </a:r>
          </a:p>
          <a:p>
            <a:r>
              <a:rPr lang="en-US" dirty="0"/>
              <a:t>Article in Provider Newsletter 4/2/21 informing members about the Statin letter that was sent to members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Quarter A1c to 1204 members with a Diagnosis of Type 1 or Type 2 Diabetes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Quarter A1c mailing to 1161 members 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Quarter A1c mailing to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9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45BA-6C9B-4069-8EEB-FCCA6920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Interventions: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3A78E-8079-4717-9F65-DE1FB6448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Diabetes Brochure</a:t>
            </a:r>
          </a:p>
          <a:p>
            <a:r>
              <a:rPr lang="en-US" dirty="0"/>
              <a:t>Continued telehealth education- what would a diabetic telehealth appointment look like?</a:t>
            </a:r>
          </a:p>
        </p:txBody>
      </p:sp>
    </p:spTree>
    <p:extLst>
      <p:ext uri="{BB962C8B-B14F-4D97-AF65-F5344CB8AC3E}">
        <p14:creationId xmlns:p14="http://schemas.microsoft.com/office/powerpoint/2010/main" val="321379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576BA0-86B9-4D9D-AF6B-CECD2EC7E629}"/>
              </a:ext>
            </a:extLst>
          </p:cNvPr>
          <p:cNvSpPr txBox="1"/>
          <p:nvPr/>
        </p:nvSpPr>
        <p:spPr>
          <a:xfrm>
            <a:off x="2902591" y="570451"/>
            <a:ext cx="8649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Goudy Old Style" panose="02020502050305020303" pitchFamily="18" charset="0"/>
              </a:rPr>
              <a:t>2022 Planning ideas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29EAB6-0AFF-4466-82A3-46BFA373A579}"/>
              </a:ext>
            </a:extLst>
          </p:cNvPr>
          <p:cNvSpPr txBox="1"/>
          <p:nvPr/>
        </p:nvSpPr>
        <p:spPr>
          <a:xfrm>
            <a:off x="640360" y="985949"/>
            <a:ext cx="10486239" cy="568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Text messaging, </a:t>
            </a:r>
            <a:r>
              <a:rPr lang="en-US" sz="20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wice-daily text messaging (including educational/motivational content, medication reminders, healthy living challenges, and trivia questions)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/>
              <a:t>Pharmacist Involvement Education</a:t>
            </a:r>
            <a:endParaRPr lang="en-US" sz="20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Tablet technology to deliver a Web-based diabetes education and Blood glucose/A1c tracking, medication adherence</a:t>
            </a:r>
            <a:endParaRPr lang="en-US" sz="20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Diet- Hy Vee Collaboration </a:t>
            </a:r>
            <a:endParaRPr lang="en-US" sz="20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Fitness</a:t>
            </a:r>
            <a:endParaRPr lang="en-US" sz="20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Transportation-bus passes, taxi coupons</a:t>
            </a:r>
            <a:endParaRPr lang="en-US" sz="20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A1c/Blood Glucose Monitors</a:t>
            </a:r>
            <a:endParaRPr lang="en-US" sz="20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Cultural tailoring of materials and messaging </a:t>
            </a:r>
            <a:endParaRPr lang="en-US" sz="20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South Country sponsored educational offerings</a:t>
            </a:r>
            <a:endParaRPr lang="en-US" sz="20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0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947598-C2AF-48F3-BBF8-1225D4C3BBA8}"/>
              </a:ext>
            </a:extLst>
          </p:cNvPr>
          <p:cNvSpPr txBox="1"/>
          <p:nvPr/>
        </p:nvSpPr>
        <p:spPr>
          <a:xfrm>
            <a:off x="3229761" y="2550253"/>
            <a:ext cx="6333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Goudy Old Style" panose="02020502050305020303" pitchFamily="18" charset="0"/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872599022"/>
      </p:ext>
    </p:extLst>
  </p:cSld>
  <p:clrMapOvr>
    <a:masterClrMapping/>
  </p:clrMapOvr>
</p:sld>
</file>

<file path=ppt/theme/theme1.xml><?xml version="1.0" encoding="utf-8"?>
<a:theme xmlns:a="http://schemas.openxmlformats.org/drawingml/2006/main" name="SCHA_Jew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_Jewel" id="{5E949E00-910C-4552-8F81-04849D1F0EAA}" vid="{518CAAB4-60C7-4167-8C38-2D6B2D55618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323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Californian FB</vt:lpstr>
      <vt:lpstr>Franklin Gothic Book</vt:lpstr>
      <vt:lpstr>Gill Sans Nova</vt:lpstr>
      <vt:lpstr>Goudy Old Style</vt:lpstr>
      <vt:lpstr>Symbol</vt:lpstr>
      <vt:lpstr>SCHA_Jewel</vt:lpstr>
      <vt:lpstr>South Country Quality Updates Diabetes Performance  Improvement Project</vt:lpstr>
      <vt:lpstr>2021-2023 (PIP) Performance     Improvement Project  </vt:lpstr>
      <vt:lpstr>PowerPoint Presentation</vt:lpstr>
      <vt:lpstr>To decrease the health disparity gap in HEDIS® and/or process measures from 2021 thru 2023 by improving members self-management of their Diabetes for those members living in rural communities experiencing geographic health disparities in Minnesota such as:  ▪ Geographic isolation  ▪ Limited access to healthcare specialists and subspecialists</vt:lpstr>
      <vt:lpstr>Completed Interventions:</vt:lpstr>
      <vt:lpstr>Completed Interventions:</vt:lpstr>
      <vt:lpstr>Current Interventions: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McGregor</dc:creator>
  <cp:lastModifiedBy>Staci DeBus</cp:lastModifiedBy>
  <cp:revision>14</cp:revision>
  <dcterms:created xsi:type="dcterms:W3CDTF">2021-04-08T13:00:02Z</dcterms:created>
  <dcterms:modified xsi:type="dcterms:W3CDTF">2021-10-04T14:55:53Z</dcterms:modified>
</cp:coreProperties>
</file>