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77" r:id="rId5"/>
    <p:sldId id="27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BDBA9-5FAD-463A-B8BF-DDCDC38A8ACA}" v="216" dt="2021-09-21T21:05:01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3ABAF-47B2-4AEC-9975-62276D5A3FA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1D25D1-8CBB-4212-AD36-4757B05BCF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members residing in highest risk zip codes: Social Vulnerability Index (SVI) Quartile 1 </a:t>
          </a:r>
        </a:p>
      </dgm:t>
    </dgm:pt>
    <dgm:pt modelId="{3AC6A915-8EB0-4BAF-970C-EBAC90D51807}" type="parTrans" cxnId="{1A3B73BF-EB7E-43E9-B0BB-0D8D5FF796DD}">
      <dgm:prSet/>
      <dgm:spPr/>
      <dgm:t>
        <a:bodyPr/>
        <a:lstStyle/>
        <a:p>
          <a:endParaRPr lang="en-US"/>
        </a:p>
      </dgm:t>
    </dgm:pt>
    <dgm:pt modelId="{EF6B4261-BC00-427E-A267-DF5844306519}" type="sibTrans" cxnId="{1A3B73BF-EB7E-43E9-B0BB-0D8D5FF796DD}">
      <dgm:prSet/>
      <dgm:spPr/>
      <dgm:t>
        <a:bodyPr/>
        <a:lstStyle/>
        <a:p>
          <a:endParaRPr lang="en-US"/>
        </a:p>
      </dgm:t>
    </dgm:pt>
    <dgm:pt modelId="{0BEFFFAB-0503-442D-8646-0947F797B9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Targeted outreach </a:t>
          </a:r>
          <a:r>
            <a:rPr lang="en-US" dirty="0"/>
            <a:t>to members across all health plans   </a:t>
          </a:r>
        </a:p>
      </dgm:t>
    </dgm:pt>
    <dgm:pt modelId="{EA56ADE4-9AC4-4815-AE51-8C893E604A20}" type="parTrans" cxnId="{B237D63D-59F5-4E53-B72F-991CF7659B7E}">
      <dgm:prSet/>
      <dgm:spPr/>
      <dgm:t>
        <a:bodyPr/>
        <a:lstStyle/>
        <a:p>
          <a:endParaRPr lang="en-US"/>
        </a:p>
      </dgm:t>
    </dgm:pt>
    <dgm:pt modelId="{F0F31310-BC1A-49C3-9862-A89EF569C9A1}" type="sibTrans" cxnId="{B237D63D-59F5-4E53-B72F-991CF7659B7E}">
      <dgm:prSet/>
      <dgm:spPr/>
      <dgm:t>
        <a:bodyPr/>
        <a:lstStyle/>
        <a:p>
          <a:endParaRPr lang="en-US"/>
        </a:p>
      </dgm:t>
    </dgm:pt>
    <dgm:pt modelId="{CC66FA6D-5D6D-4D08-A938-863DFA2116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Report results to DHS </a:t>
          </a:r>
        </a:p>
      </dgm:t>
    </dgm:pt>
    <dgm:pt modelId="{7B823747-50A4-44DB-9533-BE2E57F0A6FB}" type="parTrans" cxnId="{EC26011B-2585-438D-99B6-9A5F553C1EC7}">
      <dgm:prSet/>
      <dgm:spPr/>
      <dgm:t>
        <a:bodyPr/>
        <a:lstStyle/>
        <a:p>
          <a:endParaRPr lang="en-US"/>
        </a:p>
      </dgm:t>
    </dgm:pt>
    <dgm:pt modelId="{467EEA8A-FFF2-4B5A-A97B-93C0F69857EC}" type="sibTrans" cxnId="{EC26011B-2585-438D-99B6-9A5F553C1EC7}">
      <dgm:prSet/>
      <dgm:spPr/>
      <dgm:t>
        <a:bodyPr/>
        <a:lstStyle/>
        <a:p>
          <a:endParaRPr lang="en-US"/>
        </a:p>
      </dgm:t>
    </dgm:pt>
    <dgm:pt modelId="{C354A26A-5FB8-4D57-B334-78E315D59D0C}" type="pres">
      <dgm:prSet presAssocID="{10D3ABAF-47B2-4AEC-9975-62276D5A3FA2}" presName="root" presStyleCnt="0">
        <dgm:presLayoutVars>
          <dgm:dir/>
          <dgm:resizeHandles val="exact"/>
        </dgm:presLayoutVars>
      </dgm:prSet>
      <dgm:spPr/>
    </dgm:pt>
    <dgm:pt modelId="{08FE7E87-605F-48B9-8738-20A9DBFD2772}" type="pres">
      <dgm:prSet presAssocID="{761D25D1-8CBB-4212-AD36-4757B05BCF91}" presName="compNode" presStyleCnt="0"/>
      <dgm:spPr/>
    </dgm:pt>
    <dgm:pt modelId="{4B547052-BB54-4D32-93EB-6CD554F9E1B3}" type="pres">
      <dgm:prSet presAssocID="{761D25D1-8CBB-4212-AD36-4757B05BCF91}" presName="bgRect" presStyleLbl="bgShp" presStyleIdx="0" presStyleCnt="3"/>
      <dgm:spPr/>
    </dgm:pt>
    <dgm:pt modelId="{22A99B26-FB78-47DB-92FB-5986DE2426D2}" type="pres">
      <dgm:prSet presAssocID="{761D25D1-8CBB-4212-AD36-4757B05BCF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A0D22DE-8ACE-431D-8953-8DB3946FEF8F}" type="pres">
      <dgm:prSet presAssocID="{761D25D1-8CBB-4212-AD36-4757B05BCF91}" presName="spaceRect" presStyleCnt="0"/>
      <dgm:spPr/>
    </dgm:pt>
    <dgm:pt modelId="{703F868F-F519-47DD-A05B-863DE625888F}" type="pres">
      <dgm:prSet presAssocID="{761D25D1-8CBB-4212-AD36-4757B05BCF91}" presName="parTx" presStyleLbl="revTx" presStyleIdx="0" presStyleCnt="3">
        <dgm:presLayoutVars>
          <dgm:chMax val="0"/>
          <dgm:chPref val="0"/>
        </dgm:presLayoutVars>
      </dgm:prSet>
      <dgm:spPr/>
    </dgm:pt>
    <dgm:pt modelId="{E7EC3C28-E5EE-47FD-AC4F-079F09D5B66D}" type="pres">
      <dgm:prSet presAssocID="{EF6B4261-BC00-427E-A267-DF5844306519}" presName="sibTrans" presStyleCnt="0"/>
      <dgm:spPr/>
    </dgm:pt>
    <dgm:pt modelId="{F0C9F108-54BF-4291-944A-C5C852175EDE}" type="pres">
      <dgm:prSet presAssocID="{0BEFFFAB-0503-442D-8646-0947F797B953}" presName="compNode" presStyleCnt="0"/>
      <dgm:spPr/>
    </dgm:pt>
    <dgm:pt modelId="{DA286E16-D409-4FBF-BBED-9773657B3E08}" type="pres">
      <dgm:prSet presAssocID="{0BEFFFAB-0503-442D-8646-0947F797B953}" presName="bgRect" presStyleLbl="bgShp" presStyleIdx="1" presStyleCnt="3"/>
      <dgm:spPr/>
    </dgm:pt>
    <dgm:pt modelId="{4757039A-B127-477C-805E-8564E6450FAC}" type="pres">
      <dgm:prSet presAssocID="{0BEFFFAB-0503-442D-8646-0947F797B9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248CFD-A74E-413C-8FC4-A18D9A644A48}" type="pres">
      <dgm:prSet presAssocID="{0BEFFFAB-0503-442D-8646-0947F797B953}" presName="spaceRect" presStyleCnt="0"/>
      <dgm:spPr/>
    </dgm:pt>
    <dgm:pt modelId="{F79337A6-AEC4-4521-B26A-30049724A572}" type="pres">
      <dgm:prSet presAssocID="{0BEFFFAB-0503-442D-8646-0947F797B953}" presName="parTx" presStyleLbl="revTx" presStyleIdx="1" presStyleCnt="3">
        <dgm:presLayoutVars>
          <dgm:chMax val="0"/>
          <dgm:chPref val="0"/>
        </dgm:presLayoutVars>
      </dgm:prSet>
      <dgm:spPr/>
    </dgm:pt>
    <dgm:pt modelId="{489CB3F0-C83F-4DDF-819B-CF291A922712}" type="pres">
      <dgm:prSet presAssocID="{F0F31310-BC1A-49C3-9862-A89EF569C9A1}" presName="sibTrans" presStyleCnt="0"/>
      <dgm:spPr/>
    </dgm:pt>
    <dgm:pt modelId="{F0934393-3457-4A1B-A82C-849F29996CE3}" type="pres">
      <dgm:prSet presAssocID="{CC66FA6D-5D6D-4D08-A938-863DFA211696}" presName="compNode" presStyleCnt="0"/>
      <dgm:spPr/>
    </dgm:pt>
    <dgm:pt modelId="{CFCBB6A8-32BF-45F5-A009-EDAEE6EC5E72}" type="pres">
      <dgm:prSet presAssocID="{CC66FA6D-5D6D-4D08-A938-863DFA211696}" presName="bgRect" presStyleLbl="bgShp" presStyleIdx="2" presStyleCnt="3"/>
      <dgm:spPr/>
    </dgm:pt>
    <dgm:pt modelId="{F098FD1F-DDB6-4852-9A63-87AB1298A295}" type="pres">
      <dgm:prSet presAssocID="{CC66FA6D-5D6D-4D08-A938-863DFA2116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DCEE3D1-7006-427E-B079-8B4AF076F91C}" type="pres">
      <dgm:prSet presAssocID="{CC66FA6D-5D6D-4D08-A938-863DFA211696}" presName="spaceRect" presStyleCnt="0"/>
      <dgm:spPr/>
    </dgm:pt>
    <dgm:pt modelId="{4524EF2F-9252-474A-AE69-7DAAC5EB85B0}" type="pres">
      <dgm:prSet presAssocID="{CC66FA6D-5D6D-4D08-A938-863DFA2116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9DA819-D356-44F6-B9A6-61D9741E2861}" type="presOf" srcId="{0BEFFFAB-0503-442D-8646-0947F797B953}" destId="{F79337A6-AEC4-4521-B26A-30049724A572}" srcOrd="0" destOrd="0" presId="urn:microsoft.com/office/officeart/2018/2/layout/IconVerticalSolidList"/>
    <dgm:cxn modelId="{EC26011B-2585-438D-99B6-9A5F553C1EC7}" srcId="{10D3ABAF-47B2-4AEC-9975-62276D5A3FA2}" destId="{CC66FA6D-5D6D-4D08-A938-863DFA211696}" srcOrd="2" destOrd="0" parTransId="{7B823747-50A4-44DB-9533-BE2E57F0A6FB}" sibTransId="{467EEA8A-FFF2-4B5A-A97B-93C0F69857EC}"/>
    <dgm:cxn modelId="{B237D63D-59F5-4E53-B72F-991CF7659B7E}" srcId="{10D3ABAF-47B2-4AEC-9975-62276D5A3FA2}" destId="{0BEFFFAB-0503-442D-8646-0947F797B953}" srcOrd="1" destOrd="0" parTransId="{EA56ADE4-9AC4-4815-AE51-8C893E604A20}" sibTransId="{F0F31310-BC1A-49C3-9862-A89EF569C9A1}"/>
    <dgm:cxn modelId="{80C2847C-C481-4517-957B-162A1A2CEB29}" type="presOf" srcId="{CC66FA6D-5D6D-4D08-A938-863DFA211696}" destId="{4524EF2F-9252-474A-AE69-7DAAC5EB85B0}" srcOrd="0" destOrd="0" presId="urn:microsoft.com/office/officeart/2018/2/layout/IconVerticalSolidList"/>
    <dgm:cxn modelId="{052D70AF-1E4B-43A7-BC25-4AEEF6A03D6F}" type="presOf" srcId="{761D25D1-8CBB-4212-AD36-4757B05BCF91}" destId="{703F868F-F519-47DD-A05B-863DE625888F}" srcOrd="0" destOrd="0" presId="urn:microsoft.com/office/officeart/2018/2/layout/IconVerticalSolidList"/>
    <dgm:cxn modelId="{1A3B73BF-EB7E-43E9-B0BB-0D8D5FF796DD}" srcId="{10D3ABAF-47B2-4AEC-9975-62276D5A3FA2}" destId="{761D25D1-8CBB-4212-AD36-4757B05BCF91}" srcOrd="0" destOrd="0" parTransId="{3AC6A915-8EB0-4BAF-970C-EBAC90D51807}" sibTransId="{EF6B4261-BC00-427E-A267-DF5844306519}"/>
    <dgm:cxn modelId="{EF88D2D8-5C9B-489C-95E8-E6C262ADD531}" type="presOf" srcId="{10D3ABAF-47B2-4AEC-9975-62276D5A3FA2}" destId="{C354A26A-5FB8-4D57-B334-78E315D59D0C}" srcOrd="0" destOrd="0" presId="urn:microsoft.com/office/officeart/2018/2/layout/IconVerticalSolidList"/>
    <dgm:cxn modelId="{DA5E908F-CF91-41C1-A00B-673929C31180}" type="presParOf" srcId="{C354A26A-5FB8-4D57-B334-78E315D59D0C}" destId="{08FE7E87-605F-48B9-8738-20A9DBFD2772}" srcOrd="0" destOrd="0" presId="urn:microsoft.com/office/officeart/2018/2/layout/IconVerticalSolidList"/>
    <dgm:cxn modelId="{0FF69E78-205B-4078-8006-26A752BEA489}" type="presParOf" srcId="{08FE7E87-605F-48B9-8738-20A9DBFD2772}" destId="{4B547052-BB54-4D32-93EB-6CD554F9E1B3}" srcOrd="0" destOrd="0" presId="urn:microsoft.com/office/officeart/2018/2/layout/IconVerticalSolidList"/>
    <dgm:cxn modelId="{6F4210D0-0997-4518-87E6-D91326E3F2A6}" type="presParOf" srcId="{08FE7E87-605F-48B9-8738-20A9DBFD2772}" destId="{22A99B26-FB78-47DB-92FB-5986DE2426D2}" srcOrd="1" destOrd="0" presId="urn:microsoft.com/office/officeart/2018/2/layout/IconVerticalSolidList"/>
    <dgm:cxn modelId="{9A441E52-BE57-4231-B957-73025B7F1287}" type="presParOf" srcId="{08FE7E87-605F-48B9-8738-20A9DBFD2772}" destId="{CA0D22DE-8ACE-431D-8953-8DB3946FEF8F}" srcOrd="2" destOrd="0" presId="urn:microsoft.com/office/officeart/2018/2/layout/IconVerticalSolidList"/>
    <dgm:cxn modelId="{9B12299C-B4E9-4AE5-803B-474EE1105723}" type="presParOf" srcId="{08FE7E87-605F-48B9-8738-20A9DBFD2772}" destId="{703F868F-F519-47DD-A05B-863DE625888F}" srcOrd="3" destOrd="0" presId="urn:microsoft.com/office/officeart/2018/2/layout/IconVerticalSolidList"/>
    <dgm:cxn modelId="{9686C6AF-A377-45EF-9D44-FB808C96F2B3}" type="presParOf" srcId="{C354A26A-5FB8-4D57-B334-78E315D59D0C}" destId="{E7EC3C28-E5EE-47FD-AC4F-079F09D5B66D}" srcOrd="1" destOrd="0" presId="urn:microsoft.com/office/officeart/2018/2/layout/IconVerticalSolidList"/>
    <dgm:cxn modelId="{D28F4048-4536-4461-874C-4D361EADFA1A}" type="presParOf" srcId="{C354A26A-5FB8-4D57-B334-78E315D59D0C}" destId="{F0C9F108-54BF-4291-944A-C5C852175EDE}" srcOrd="2" destOrd="0" presId="urn:microsoft.com/office/officeart/2018/2/layout/IconVerticalSolidList"/>
    <dgm:cxn modelId="{4EAC2A10-70A2-47F6-8587-D4D4146F6AE4}" type="presParOf" srcId="{F0C9F108-54BF-4291-944A-C5C852175EDE}" destId="{DA286E16-D409-4FBF-BBED-9773657B3E08}" srcOrd="0" destOrd="0" presId="urn:microsoft.com/office/officeart/2018/2/layout/IconVerticalSolidList"/>
    <dgm:cxn modelId="{3A5F1DCD-D5DB-480D-ACD2-755B6D74640C}" type="presParOf" srcId="{F0C9F108-54BF-4291-944A-C5C852175EDE}" destId="{4757039A-B127-477C-805E-8564E6450FAC}" srcOrd="1" destOrd="0" presId="urn:microsoft.com/office/officeart/2018/2/layout/IconVerticalSolidList"/>
    <dgm:cxn modelId="{6C9B1783-36A0-442B-8192-E0D313AE6FB8}" type="presParOf" srcId="{F0C9F108-54BF-4291-944A-C5C852175EDE}" destId="{C3248CFD-A74E-413C-8FC4-A18D9A644A48}" srcOrd="2" destOrd="0" presId="urn:microsoft.com/office/officeart/2018/2/layout/IconVerticalSolidList"/>
    <dgm:cxn modelId="{1BF2541E-2200-4527-81B7-56594F02A165}" type="presParOf" srcId="{F0C9F108-54BF-4291-944A-C5C852175EDE}" destId="{F79337A6-AEC4-4521-B26A-30049724A572}" srcOrd="3" destOrd="0" presId="urn:microsoft.com/office/officeart/2018/2/layout/IconVerticalSolidList"/>
    <dgm:cxn modelId="{82F00131-3F06-4AA7-8611-3EB76BEA01AD}" type="presParOf" srcId="{C354A26A-5FB8-4D57-B334-78E315D59D0C}" destId="{489CB3F0-C83F-4DDF-819B-CF291A922712}" srcOrd="3" destOrd="0" presId="urn:microsoft.com/office/officeart/2018/2/layout/IconVerticalSolidList"/>
    <dgm:cxn modelId="{0B1EF4E7-748B-45AC-98FC-A97BE7506C61}" type="presParOf" srcId="{C354A26A-5FB8-4D57-B334-78E315D59D0C}" destId="{F0934393-3457-4A1B-A82C-849F29996CE3}" srcOrd="4" destOrd="0" presId="urn:microsoft.com/office/officeart/2018/2/layout/IconVerticalSolidList"/>
    <dgm:cxn modelId="{C1778BA0-E1FA-4D87-93BC-C12C7754801E}" type="presParOf" srcId="{F0934393-3457-4A1B-A82C-849F29996CE3}" destId="{CFCBB6A8-32BF-45F5-A009-EDAEE6EC5E72}" srcOrd="0" destOrd="0" presId="urn:microsoft.com/office/officeart/2018/2/layout/IconVerticalSolidList"/>
    <dgm:cxn modelId="{15192D5B-27D8-4607-97CA-F42A7E1A40A0}" type="presParOf" srcId="{F0934393-3457-4A1B-A82C-849F29996CE3}" destId="{F098FD1F-DDB6-4852-9A63-87AB1298A295}" srcOrd="1" destOrd="0" presId="urn:microsoft.com/office/officeart/2018/2/layout/IconVerticalSolidList"/>
    <dgm:cxn modelId="{A085F4A0-DFC0-46D2-966D-DEFAE42276CB}" type="presParOf" srcId="{F0934393-3457-4A1B-A82C-849F29996CE3}" destId="{5DCEE3D1-7006-427E-B079-8B4AF076F91C}" srcOrd="2" destOrd="0" presId="urn:microsoft.com/office/officeart/2018/2/layout/IconVerticalSolidList"/>
    <dgm:cxn modelId="{A8FF09DE-0EA8-413A-A3D7-F02B8F39951B}" type="presParOf" srcId="{F0934393-3457-4A1B-A82C-849F29996CE3}" destId="{4524EF2F-9252-474A-AE69-7DAAC5EB85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7052-BB54-4D32-93EB-6CD554F9E1B3}">
      <dsp:nvSpPr>
        <dsp:cNvPr id="0" name=""/>
        <dsp:cNvSpPr/>
      </dsp:nvSpPr>
      <dsp:spPr>
        <a:xfrm>
          <a:off x="0" y="541"/>
          <a:ext cx="5601640" cy="126613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99B26-FB78-47DB-92FB-5986DE2426D2}">
      <dsp:nvSpPr>
        <dsp:cNvPr id="0" name=""/>
        <dsp:cNvSpPr/>
      </dsp:nvSpPr>
      <dsp:spPr>
        <a:xfrm>
          <a:off x="383005" y="285421"/>
          <a:ext cx="696373" cy="6963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F868F-F519-47DD-A05B-863DE625888F}">
      <dsp:nvSpPr>
        <dsp:cNvPr id="0" name=""/>
        <dsp:cNvSpPr/>
      </dsp:nvSpPr>
      <dsp:spPr>
        <a:xfrm>
          <a:off x="1462384" y="541"/>
          <a:ext cx="4139255" cy="126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99" tIns="133999" rIns="133999" bIns="13399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members residing in highest risk zip codes: Social Vulnerability Index (SVI) Quartile 1 </a:t>
          </a:r>
        </a:p>
      </dsp:txBody>
      <dsp:txXfrm>
        <a:off x="1462384" y="541"/>
        <a:ext cx="4139255" cy="1266133"/>
      </dsp:txXfrm>
    </dsp:sp>
    <dsp:sp modelId="{DA286E16-D409-4FBF-BBED-9773657B3E08}">
      <dsp:nvSpPr>
        <dsp:cNvPr id="0" name=""/>
        <dsp:cNvSpPr/>
      </dsp:nvSpPr>
      <dsp:spPr>
        <a:xfrm>
          <a:off x="0" y="1583208"/>
          <a:ext cx="5601640" cy="126613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7039A-B127-477C-805E-8564E6450FAC}">
      <dsp:nvSpPr>
        <dsp:cNvPr id="0" name=""/>
        <dsp:cNvSpPr/>
      </dsp:nvSpPr>
      <dsp:spPr>
        <a:xfrm>
          <a:off x="383005" y="1868088"/>
          <a:ext cx="696373" cy="6963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337A6-AEC4-4521-B26A-30049724A572}">
      <dsp:nvSpPr>
        <dsp:cNvPr id="0" name=""/>
        <dsp:cNvSpPr/>
      </dsp:nvSpPr>
      <dsp:spPr>
        <a:xfrm>
          <a:off x="1462384" y="1583208"/>
          <a:ext cx="4139255" cy="126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99" tIns="133999" rIns="133999" bIns="13399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Targeted outreach </a:t>
          </a:r>
          <a:r>
            <a:rPr lang="en-US" sz="2100" kern="1200" dirty="0"/>
            <a:t>to members across all health plans   </a:t>
          </a:r>
        </a:p>
      </dsp:txBody>
      <dsp:txXfrm>
        <a:off x="1462384" y="1583208"/>
        <a:ext cx="4139255" cy="1266133"/>
      </dsp:txXfrm>
    </dsp:sp>
    <dsp:sp modelId="{CFCBB6A8-32BF-45F5-A009-EDAEE6EC5E72}">
      <dsp:nvSpPr>
        <dsp:cNvPr id="0" name=""/>
        <dsp:cNvSpPr/>
      </dsp:nvSpPr>
      <dsp:spPr>
        <a:xfrm>
          <a:off x="0" y="3165875"/>
          <a:ext cx="5601640" cy="126613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8FD1F-DDB6-4852-9A63-87AB1298A295}">
      <dsp:nvSpPr>
        <dsp:cNvPr id="0" name=""/>
        <dsp:cNvSpPr/>
      </dsp:nvSpPr>
      <dsp:spPr>
        <a:xfrm>
          <a:off x="383005" y="3450755"/>
          <a:ext cx="696373" cy="6963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4EF2F-9252-474A-AE69-7DAAC5EB85B0}">
      <dsp:nvSpPr>
        <dsp:cNvPr id="0" name=""/>
        <dsp:cNvSpPr/>
      </dsp:nvSpPr>
      <dsp:spPr>
        <a:xfrm>
          <a:off x="1462384" y="3165875"/>
          <a:ext cx="4139255" cy="126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999" tIns="133999" rIns="133999" bIns="13399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Report results to DHS </a:t>
          </a:r>
        </a:p>
      </dsp:txBody>
      <dsp:txXfrm>
        <a:off x="1462384" y="3165875"/>
        <a:ext cx="4139255" cy="126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E6C4D-9C6F-4E68-B256-2F480879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1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9273E-D364-4595-9F38-BE1748E5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5529551" cy="685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13E8-2DC4-46E5-88F7-938D84E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0"/>
            <a:ext cx="3932237" cy="1591733"/>
          </a:xfrm>
        </p:spPr>
        <p:txBody>
          <a:bodyPr anchor="b">
            <a:no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0440-AF99-404B-9C4D-42D128EC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54" y="992187"/>
            <a:ext cx="598989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7D28-DEE9-4BCF-A433-22AED0F3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800"/>
            <a:ext cx="3932237" cy="281093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4DA9-4D04-4360-BD35-23B21C9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9273E-D364-4595-9F38-BE1748E5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49" y="5502"/>
            <a:ext cx="5529551" cy="685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13E8-2DC4-46E5-88F7-938D84E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518" y="1062383"/>
            <a:ext cx="3932237" cy="1591733"/>
          </a:xfrm>
        </p:spPr>
        <p:txBody>
          <a:bodyPr anchor="b">
            <a:no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0440-AF99-404B-9C4D-42D128EC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062383"/>
            <a:ext cx="598989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7D28-DEE9-4BCF-A433-22AED0F3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1518" y="2789583"/>
            <a:ext cx="3932237" cy="281093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4DA9-4D04-4360-BD35-23B21C9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188" y="6296715"/>
            <a:ext cx="2743200" cy="365125"/>
          </a:xfrm>
        </p:spPr>
        <p:txBody>
          <a:bodyPr/>
          <a:lstStyle/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96AEF-4771-49E7-B6ED-A986D979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5529551" cy="6852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0BCE1-4D5E-4A5F-97F7-B826D145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270" y="924339"/>
            <a:ext cx="6042506" cy="4765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26B8C-5748-4B8B-980D-CB747CF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1"/>
            <a:ext cx="3932237" cy="1567656"/>
          </a:xfrm>
        </p:spPr>
        <p:txBody>
          <a:bodyPr anchor="b">
            <a:norm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9317-93AB-4E1A-B495-9BA27E95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799"/>
            <a:ext cx="3932237" cy="27770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589-703C-4B6B-9E58-D3AC875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96AEF-4771-49E7-B6ED-A986D979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49" y="0"/>
            <a:ext cx="5529551" cy="6852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0BCE1-4D5E-4A5F-97F7-B826D145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1062" y="833784"/>
            <a:ext cx="6085945" cy="4825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26B8C-5748-4B8B-980D-CB747CF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127" y="833784"/>
            <a:ext cx="3932237" cy="1567656"/>
          </a:xfrm>
        </p:spPr>
        <p:txBody>
          <a:bodyPr anchor="b">
            <a:norm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9317-93AB-4E1A-B495-9BA27E95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2127" y="2560982"/>
            <a:ext cx="3932237" cy="27770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589-703C-4B6B-9E58-D3AC875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062" y="6217203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52ADE-4C76-47A7-AF05-5687DBAC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EE12B-BB4F-4513-904F-3C8B89CC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DD28C-4C12-4FF6-879F-E9B00ED0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ED58EB-21DA-47CC-A2FE-5BFA5047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9DAA1-F4D5-483B-A41B-8B0D5212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4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08AB8-4790-436A-9258-D41A4422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A8590-E16C-45F0-9098-06EF3B8C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996E5-A0FA-4B12-B23D-BFCDD250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040ED-D00F-47D8-B473-5AB7124A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BDB75-6360-4331-A8D6-101E7C8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186923"/>
            <a:ext cx="10270066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010-3BCB-4E5E-B758-B07A47C2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5F8A-D888-4AE4-91FA-204E80C7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3E7C-8A24-4DCE-8C28-D31DE75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EF98EE-2555-46C5-AFFD-048F73E0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BDB75-6360-4331-A8D6-101E7C8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186923"/>
            <a:ext cx="10270066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010-3BCB-4E5E-B758-B07A47C2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5F8A-D888-4AE4-91FA-204E80C7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3E7C-8A24-4DCE-8C28-D31DE75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328B2-A4D8-4E5C-9CE9-7649EADB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03751-1F57-4853-A1DC-13B29C8D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831"/>
            <a:ext cx="10287000" cy="1325563"/>
          </a:xfrm>
        </p:spPr>
        <p:txBody>
          <a:bodyPr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65CA8-7745-4EE7-B2C2-FD756BBF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506F-DB79-4F50-A140-6A723B3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C1A6-1579-4D23-A193-F713CDA4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6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E6411-E2DB-4752-B7E8-AA2F338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03751-1F57-4853-A1DC-13B29C8D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831"/>
            <a:ext cx="10287000" cy="1325563"/>
          </a:xfrm>
        </p:spPr>
        <p:txBody>
          <a:bodyPr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65CA8-7745-4EE7-B2C2-FD756BBF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506F-DB79-4F50-A140-6A723B3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C1A6-1579-4D23-A193-F713CDA4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2682F9-5C2D-45E6-9CAA-AC93B42F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2F9A-2CC8-446B-8F02-87356B5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3FC-3B91-49F3-9D72-D9C19077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5E3A-6C1E-4363-A9EF-CFD46CF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C7094-6A9C-4556-A8B9-AE1C1840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2F9A-2CC8-446B-8F02-87356B5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3FC-3B91-49F3-9D72-D9C19077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5E3A-6C1E-4363-A9EF-CFD46CF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6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ED1D-AB8C-4890-A72A-C6A12A0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C0688-F977-46AD-840C-E5E22AC9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768D-1007-400F-B8BE-1CF3A1FEB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7A4A-1CF2-41FF-A786-6D99D8F30AA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5FB-D8BD-435F-A74D-AD78F22B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78DA-B0AA-458F-9C9E-37F18904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3EFAFA-C14E-4D53-AE64-312CCF9DB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 Country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769554-D00A-4AEF-A2DA-C04E6DB4F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Covid-19 vaccinations updates</a:t>
            </a:r>
          </a:p>
          <a:p>
            <a:r>
              <a:rPr lang="en-US" dirty="0"/>
              <a:t>Rural Stakeholders Meeting October 2021</a:t>
            </a:r>
          </a:p>
        </p:txBody>
      </p:sp>
    </p:spTree>
    <p:extLst>
      <p:ext uri="{BB962C8B-B14F-4D97-AF65-F5344CB8AC3E}">
        <p14:creationId xmlns:p14="http://schemas.microsoft.com/office/powerpoint/2010/main" val="345112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A2E4-A435-47BD-A2C8-66FDDE01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Timelines/Vaccination Roll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40CD-C791-4821-B53B-BF621A03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960880"/>
            <a:ext cx="9934785" cy="4019633"/>
          </a:xfrm>
        </p:spPr>
        <p:txBody>
          <a:bodyPr/>
          <a:lstStyle/>
          <a:p>
            <a:r>
              <a:rPr lang="en-US" dirty="0"/>
              <a:t>December 2020 first vaccines roll out for priority phases: </a:t>
            </a:r>
          </a:p>
          <a:p>
            <a:pPr lvl="1"/>
            <a:r>
              <a:rPr lang="en-US" dirty="0"/>
              <a:t>LTC facilities</a:t>
            </a:r>
          </a:p>
          <a:p>
            <a:pPr lvl="1"/>
            <a:r>
              <a:rPr lang="en-US" dirty="0"/>
              <a:t>Health Care Professionals</a:t>
            </a:r>
          </a:p>
          <a:p>
            <a:pPr lvl="1"/>
            <a:r>
              <a:rPr lang="en-US" dirty="0"/>
              <a:t>65 and older</a:t>
            </a:r>
          </a:p>
          <a:p>
            <a:pPr lvl="1"/>
            <a:r>
              <a:rPr lang="en-US" dirty="0"/>
              <a:t>Specific age groups with chronic medical conditions</a:t>
            </a:r>
          </a:p>
          <a:p>
            <a:r>
              <a:rPr lang="en-US" dirty="0"/>
              <a:t>March 30</a:t>
            </a:r>
            <a:r>
              <a:rPr lang="en-US" baseline="30000" dirty="0"/>
              <a:t>th </a:t>
            </a:r>
            <a:r>
              <a:rPr lang="en-US" dirty="0"/>
              <a:t> 2021 age 16 and older </a:t>
            </a:r>
          </a:p>
          <a:p>
            <a:r>
              <a:rPr lang="en-US" dirty="0"/>
              <a:t>May 10</a:t>
            </a:r>
            <a:r>
              <a:rPr lang="en-US" baseline="30000" dirty="0"/>
              <a:t>th </a:t>
            </a:r>
            <a:r>
              <a:rPr lang="en-US" dirty="0"/>
              <a:t>2021 age 12 and older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7204C-1F64-4FD4-A188-779DE699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E90DE5-2DA0-46A0-933B-3AE3E91E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Fully Vaccinated Rates Over Time by Product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BDA90C-C823-43BA-B2F2-347277A9E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                 March 2021          June 2021         Sept 2021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Ability Care                             25%                                     65%                              78%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Shared Care                            15%                                     52%                              63%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Single Care                               9%                                      43%                              56%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Senior Care Complete           50%                                     80%                              83%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MSC+                                       35%                                     70%                              76%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2060"/>
                </a:solidFill>
              </a:rPr>
              <a:t>   The above data represents a single point in time the percent of fully vaccinated members per MIIC Data </a:t>
            </a:r>
          </a:p>
        </p:txBody>
      </p:sp>
    </p:spTree>
    <p:extLst>
      <p:ext uri="{BB962C8B-B14F-4D97-AF65-F5344CB8AC3E}">
        <p14:creationId xmlns:p14="http://schemas.microsoft.com/office/powerpoint/2010/main" val="98167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5CEF0A-6700-43D4-974F-C8EBAE1E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0"/>
            <a:ext cx="3932237" cy="1591733"/>
          </a:xfrm>
        </p:spPr>
        <p:txBody>
          <a:bodyPr anchor="b">
            <a:normAutofit/>
          </a:bodyPr>
          <a:lstStyle/>
          <a:p>
            <a:r>
              <a:rPr lang="en-US" sz="3700" dirty="0"/>
              <a:t>COVID-19 Vaccine Equity Partnership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FAE4F50-1B17-47D9-9806-9F6CEB6F2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800"/>
            <a:ext cx="3932237" cy="2810933"/>
          </a:xfrm>
        </p:spPr>
        <p:txBody>
          <a:bodyPr>
            <a:normAutofit/>
          </a:bodyPr>
          <a:lstStyle/>
          <a:p>
            <a:r>
              <a:rPr lang="en-US" sz="2400" b="1" dirty="0"/>
              <a:t>“Immunizing for Impact”: </a:t>
            </a:r>
            <a:r>
              <a:rPr lang="en-US" sz="2000" dirty="0"/>
              <a:t>Health Equity Director – State Medical Director, Nathan </a:t>
            </a:r>
            <a:r>
              <a:rPr lang="en-US" sz="2000" dirty="0" err="1"/>
              <a:t>Chomilo</a:t>
            </a:r>
            <a:r>
              <a:rPr lang="en-US" sz="2000" dirty="0"/>
              <a:t>, requested all Health Plans work collaboratively with member outreach. </a:t>
            </a:r>
          </a:p>
          <a:p>
            <a:r>
              <a:rPr lang="en-US" sz="2000" dirty="0"/>
              <a:t>Began May 3, 2021</a:t>
            </a:r>
          </a:p>
          <a:p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5FA9AC8-5549-409A-AD65-50EF4DDE2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819905"/>
              </p:ext>
            </p:extLst>
          </p:nvPr>
        </p:nvGraphicFramePr>
        <p:xfrm>
          <a:off x="5782126" y="1207963"/>
          <a:ext cx="5601640" cy="443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D0408-8239-4257-A273-A38A088D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462F-74F8-4A06-AED5-E5A8F5CC89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40F9F-A103-4E7E-A192-91E0CC48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 Country Member Outreach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6BB1-BBDB-430F-BB3A-A21C79E7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Details on Health Services Outreach efforts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48C62-897D-4653-A508-DD5F53BB6908}"/>
              </a:ext>
            </a:extLst>
          </p:cNvPr>
          <p:cNvSpPr txBox="1"/>
          <p:nvPr/>
        </p:nvSpPr>
        <p:spPr>
          <a:xfrm>
            <a:off x="469783" y="1417739"/>
            <a:ext cx="61994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indent="0">
              <a:buNone/>
            </a:pPr>
            <a:r>
              <a:rPr lang="en-US" sz="2400" dirty="0"/>
              <a:t>Outreach calls to nearly 600 members</a:t>
            </a:r>
          </a:p>
          <a:p>
            <a:pPr marL="233363" indent="0">
              <a:buNone/>
            </a:pPr>
            <a:r>
              <a:rPr lang="en-US" sz="2400" dirty="0"/>
              <a:t> </a:t>
            </a:r>
          </a:p>
          <a:p>
            <a:pPr marL="233363" indent="0">
              <a:buNone/>
            </a:pPr>
            <a:endParaRPr lang="en-US" sz="2400" dirty="0"/>
          </a:p>
          <a:p>
            <a:pPr marL="233363" indent="0">
              <a:buNone/>
            </a:pPr>
            <a:r>
              <a:rPr lang="en-US" sz="2400" dirty="0"/>
              <a:t>Mailed 1850 postcards to 65 and older </a:t>
            </a:r>
          </a:p>
          <a:p>
            <a:pPr marL="233363" indent="0">
              <a:buNone/>
            </a:pPr>
            <a:endParaRPr lang="en-US" sz="2400" dirty="0"/>
          </a:p>
          <a:p>
            <a:pPr marL="233363" indent="0">
              <a:buNone/>
            </a:pPr>
            <a:endParaRPr lang="en-US" sz="2400" dirty="0"/>
          </a:p>
          <a:p>
            <a:pPr marL="233363" indent="0">
              <a:buNone/>
            </a:pPr>
            <a:r>
              <a:rPr lang="en-US" sz="2400" dirty="0"/>
              <a:t>Mailed 5500 postcards to members under 65 </a:t>
            </a:r>
          </a:p>
        </p:txBody>
      </p:sp>
      <p:pic>
        <p:nvPicPr>
          <p:cNvPr id="9" name="Graphic 8" descr="Needle with solid fill">
            <a:extLst>
              <a:ext uri="{FF2B5EF4-FFF2-40B4-BE49-F238E27FC236}">
                <a16:creationId xmlns:a16="http://schemas.microsoft.com/office/drawing/2014/main" id="{B0B06435-DA52-4078-BE4D-790E1028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27" y="1417739"/>
            <a:ext cx="505670" cy="505670"/>
          </a:xfrm>
          <a:prstGeom prst="rect">
            <a:avLst/>
          </a:prstGeom>
        </p:spPr>
      </p:pic>
      <p:pic>
        <p:nvPicPr>
          <p:cNvPr id="10" name="Graphic 9" descr="Needle with solid fill">
            <a:extLst>
              <a:ext uri="{FF2B5EF4-FFF2-40B4-BE49-F238E27FC236}">
                <a16:creationId xmlns:a16="http://schemas.microsoft.com/office/drawing/2014/main" id="{35D43052-78EE-4AAD-9F70-2080C741F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27" y="2503732"/>
            <a:ext cx="505670" cy="505670"/>
          </a:xfrm>
          <a:prstGeom prst="rect">
            <a:avLst/>
          </a:prstGeom>
        </p:spPr>
      </p:pic>
      <p:pic>
        <p:nvPicPr>
          <p:cNvPr id="11" name="Graphic 10" descr="Needle with solid fill">
            <a:extLst>
              <a:ext uri="{FF2B5EF4-FFF2-40B4-BE49-F238E27FC236}">
                <a16:creationId xmlns:a16="http://schemas.microsoft.com/office/drawing/2014/main" id="{A5AD57DA-3DB8-4CED-BB6C-A35BC25D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948" y="3627051"/>
            <a:ext cx="505670" cy="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AD406BD-BAF7-4583-923A-9D32E173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6000" dirty="0"/>
              <a:t>Questions?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/>
              <a:t>Thank you to South Country Providers and County Partners for your efforts in </a:t>
            </a:r>
            <a:br>
              <a:rPr lang="en-US" sz="2200" dirty="0"/>
            </a:br>
            <a:r>
              <a:rPr lang="en-US" sz="2200" dirty="0"/>
              <a:t>helping South Country members get vaccinated! </a:t>
            </a:r>
          </a:p>
        </p:txBody>
      </p:sp>
    </p:spTree>
    <p:extLst>
      <p:ext uri="{BB962C8B-B14F-4D97-AF65-F5344CB8AC3E}">
        <p14:creationId xmlns:p14="http://schemas.microsoft.com/office/powerpoint/2010/main" val="2675360568"/>
      </p:ext>
    </p:extLst>
  </p:cSld>
  <p:clrMapOvr>
    <a:masterClrMapping/>
  </p:clrMapOvr>
</p:sld>
</file>

<file path=ppt/theme/theme1.xml><?xml version="1.0" encoding="utf-8"?>
<a:theme xmlns:a="http://schemas.openxmlformats.org/drawingml/2006/main" name="SCHA_Jew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Jewel" id="{5E949E00-910C-4552-8F81-04849D1F0EAA}" vid="{518CAAB4-60C7-4167-8C38-2D6B2D5561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259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Californian FB</vt:lpstr>
      <vt:lpstr>Franklin Gothic Book</vt:lpstr>
      <vt:lpstr>Gill Sans Nova</vt:lpstr>
      <vt:lpstr>Goudy Old Style</vt:lpstr>
      <vt:lpstr>SCHA_Jewel</vt:lpstr>
      <vt:lpstr>South Country </vt:lpstr>
      <vt:lpstr>Timelines/Vaccination Roll Out </vt:lpstr>
      <vt:lpstr>Fully Vaccinated Rates Over Time by Product</vt:lpstr>
      <vt:lpstr>COVID-19 Vaccine Equity Partnership </vt:lpstr>
      <vt:lpstr>South Country Member Outreach</vt:lpstr>
      <vt:lpstr>                                Questions?      Thank you to South Country Providers and County Partners for your efforts in  helping South Country members get vaccinated!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McGregor</dc:creator>
  <cp:lastModifiedBy>Kim Worrall</cp:lastModifiedBy>
  <cp:revision>7</cp:revision>
  <dcterms:created xsi:type="dcterms:W3CDTF">2021-04-08T13:00:02Z</dcterms:created>
  <dcterms:modified xsi:type="dcterms:W3CDTF">2021-09-22T18:44:50Z</dcterms:modified>
</cp:coreProperties>
</file>